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57" r:id="rId3"/>
    <p:sldId id="258" r:id="rId4"/>
    <p:sldId id="259" r:id="rId5"/>
    <p:sldId id="260" r:id="rId6"/>
    <p:sldId id="261" r:id="rId7"/>
    <p:sldId id="263" r:id="rId8"/>
    <p:sldId id="264" r:id="rId9"/>
    <p:sldId id="265" r:id="rId10"/>
    <p:sldId id="262"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7F5562-2F59-354F-B566-527C85EE2D6D}" v="1" dt="2022-12-01T23:15:52.048"/>
    <p1510:client id="{57C14E5D-550C-4838-90C0-88969EDA7D78}" v="1257" dt="2022-12-01T23:15:00.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32"/>
    <p:restoredTop sz="96327"/>
  </p:normalViewPr>
  <p:slideViewPr>
    <p:cSldViewPr snapToGrid="0">
      <p:cViewPr varScale="1">
        <p:scale>
          <a:sx n="130" d="100"/>
          <a:sy n="130" d="100"/>
        </p:scale>
        <p:origin x="2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12/1/22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17588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12/1/22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7671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12/1/22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882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12/1/22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80891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12/1/22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605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12/1/22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71826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12/1/22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8092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12/1/22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3883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smtClean="0"/>
              <a:t>12/1/22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9132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12/1/22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2386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12/1/22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863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smtClean="0"/>
              <a:t>12/1/22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835858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3A8B-CBC7-8768-17E1-628B2CB51F05}"/>
              </a:ext>
            </a:extLst>
          </p:cNvPr>
          <p:cNvSpPr>
            <a:spLocks noGrp="1"/>
          </p:cNvSpPr>
          <p:nvPr>
            <p:ph type="ctrTitle"/>
          </p:nvPr>
        </p:nvSpPr>
        <p:spPr/>
        <p:txBody>
          <a:bodyPr>
            <a:normAutofit fontScale="90000"/>
          </a:bodyPr>
          <a:lstStyle/>
          <a:p>
            <a:r>
              <a:rPr lang="en-US" dirty="0"/>
              <a:t>Starbucks Menu and Nutrition</a:t>
            </a:r>
          </a:p>
        </p:txBody>
      </p:sp>
      <p:sp>
        <p:nvSpPr>
          <p:cNvPr id="3" name="Subtitle 2">
            <a:extLst>
              <a:ext uri="{FF2B5EF4-FFF2-40B4-BE49-F238E27FC236}">
                <a16:creationId xmlns:a16="http://schemas.microsoft.com/office/drawing/2014/main" id="{03F1D60E-4F9F-CEDF-54C9-D80303EC600A}"/>
              </a:ext>
            </a:extLst>
          </p:cNvPr>
          <p:cNvSpPr>
            <a:spLocks noGrp="1"/>
          </p:cNvSpPr>
          <p:nvPr>
            <p:ph type="subTitle" idx="1"/>
          </p:nvPr>
        </p:nvSpPr>
        <p:spPr>
          <a:xfrm>
            <a:off x="2772274" y="4097586"/>
            <a:ext cx="5357600" cy="1160213"/>
          </a:xfrm>
        </p:spPr>
        <p:txBody>
          <a:bodyPr/>
          <a:lstStyle/>
          <a:p>
            <a:r>
              <a:rPr lang="en-US" dirty="0"/>
              <a:t>By: Reno Sholeh</a:t>
            </a:r>
          </a:p>
        </p:txBody>
      </p:sp>
      <p:pic>
        <p:nvPicPr>
          <p:cNvPr id="1026" name="Picture 2" descr="Starbucks Logo Png - Free Transparent PNG Logos">
            <a:extLst>
              <a:ext uri="{FF2B5EF4-FFF2-40B4-BE49-F238E27FC236}">
                <a16:creationId xmlns:a16="http://schemas.microsoft.com/office/drawing/2014/main" id="{5D1EB3C3-95E5-5911-8E00-CBF055212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365" y="1757081"/>
            <a:ext cx="3343833" cy="334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270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F1ACE0F-77DB-4E5D-9CA2-A00D93735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1" name="Picture 3080">
            <a:extLst>
              <a:ext uri="{FF2B5EF4-FFF2-40B4-BE49-F238E27FC236}">
                <a16:creationId xmlns:a16="http://schemas.microsoft.com/office/drawing/2014/main" id="{DCDC1CDF-C479-4FEE-AE50-3487D19B63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083" name="Picture 3082">
            <a:extLst>
              <a:ext uri="{FF2B5EF4-FFF2-40B4-BE49-F238E27FC236}">
                <a16:creationId xmlns:a16="http://schemas.microsoft.com/office/drawing/2014/main" id="{F071A1B3-6B08-4E5A-B88F-F6FAD5CD1A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85" name="Rectangle 3084">
            <a:extLst>
              <a:ext uri="{FF2B5EF4-FFF2-40B4-BE49-F238E27FC236}">
                <a16:creationId xmlns:a16="http://schemas.microsoft.com/office/drawing/2014/main" id="{183D88A3-5080-44CE-A00C-8FB4FE300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AC4F0669-EE52-4F05-825F-3B94B651A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BB410FAF-180F-40D0-BE44-EF4120246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D73AB7-3A1D-60D1-A769-E227C142BC02}"/>
              </a:ext>
            </a:extLst>
          </p:cNvPr>
          <p:cNvSpPr>
            <a:spLocks noGrp="1"/>
          </p:cNvSpPr>
          <p:nvPr>
            <p:ph type="title"/>
          </p:nvPr>
        </p:nvSpPr>
        <p:spPr>
          <a:xfrm>
            <a:off x="1969804" y="808056"/>
            <a:ext cx="3969504" cy="1077229"/>
          </a:xfrm>
        </p:spPr>
        <p:txBody>
          <a:bodyPr>
            <a:normAutofit/>
          </a:bodyPr>
          <a:lstStyle/>
          <a:p>
            <a:pPr algn="l"/>
            <a:r>
              <a:rPr lang="en-US" dirty="0"/>
              <a:t>Recommendations</a:t>
            </a:r>
            <a:endParaRPr lang="en-US"/>
          </a:p>
        </p:txBody>
      </p:sp>
      <p:sp>
        <p:nvSpPr>
          <p:cNvPr id="3" name="Content Placeholder 2">
            <a:extLst>
              <a:ext uri="{FF2B5EF4-FFF2-40B4-BE49-F238E27FC236}">
                <a16:creationId xmlns:a16="http://schemas.microsoft.com/office/drawing/2014/main" id="{E81C4815-7D0C-49DB-DFEE-6AFC52F135BC}"/>
              </a:ext>
            </a:extLst>
          </p:cNvPr>
          <p:cNvSpPr>
            <a:spLocks noGrp="1"/>
          </p:cNvSpPr>
          <p:nvPr>
            <p:ph idx="1"/>
          </p:nvPr>
        </p:nvSpPr>
        <p:spPr>
          <a:xfrm>
            <a:off x="1969803" y="2052116"/>
            <a:ext cx="3969505" cy="3997828"/>
          </a:xfrm>
        </p:spPr>
        <p:txBody>
          <a:bodyPr>
            <a:normAutofit/>
          </a:bodyPr>
          <a:lstStyle/>
          <a:p>
            <a:pPr>
              <a:lnSpc>
                <a:spcPct val="110000"/>
              </a:lnSpc>
            </a:pPr>
            <a:r>
              <a:rPr lang="en-US" sz="1800"/>
              <a:t>One of my first recommendations to make would be to reevaluate the drinks that contain the highest amount of sugars and to try to bring it down lower without sacrificing quality.</a:t>
            </a:r>
          </a:p>
          <a:p>
            <a:pPr>
              <a:lnSpc>
                <a:spcPct val="110000"/>
              </a:lnSpc>
            </a:pPr>
            <a:r>
              <a:rPr lang="en-US" sz="1800"/>
              <a:t>Another recommendation would be to look into creating a menu catering towards healthier options when it comes to drinks and food. Maybe something like more smoothie options.</a:t>
            </a:r>
          </a:p>
          <a:p>
            <a:pPr>
              <a:lnSpc>
                <a:spcPct val="110000"/>
              </a:lnSpc>
            </a:pPr>
            <a:endParaRPr lang="en-US" sz="1800"/>
          </a:p>
        </p:txBody>
      </p:sp>
      <p:pic>
        <p:nvPicPr>
          <p:cNvPr id="3074" name="Picture 2" descr="How did you improve yourself today? | by Brandon Bryant | Medium">
            <a:extLst>
              <a:ext uri="{FF2B5EF4-FFF2-40B4-BE49-F238E27FC236}">
                <a16:creationId xmlns:a16="http://schemas.microsoft.com/office/drawing/2014/main" id="{EB894C40-69D3-8594-1842-7D3A618FB29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51768" y="2590462"/>
            <a:ext cx="3994617" cy="1677738"/>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sp>
        <p:nvSpPr>
          <p:cNvPr id="3091" name="Rectangle 3090">
            <a:extLst>
              <a:ext uri="{FF2B5EF4-FFF2-40B4-BE49-F238E27FC236}">
                <a16:creationId xmlns:a16="http://schemas.microsoft.com/office/drawing/2014/main" id="{B8F6FDA7-DB57-4D33-9702-AC641D346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574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6165" name="Rectangle 6150">
            <a:extLst>
              <a:ext uri="{FF2B5EF4-FFF2-40B4-BE49-F238E27FC236}">
                <a16:creationId xmlns:a16="http://schemas.microsoft.com/office/drawing/2014/main" id="{8C82A2E2-8B19-412E-9EC6-60E3DF7A1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66" name="Picture 6152">
            <a:extLst>
              <a:ext uri="{FF2B5EF4-FFF2-40B4-BE49-F238E27FC236}">
                <a16:creationId xmlns:a16="http://schemas.microsoft.com/office/drawing/2014/main" id="{6A8EF817-0845-42B8-A34E-5589C4ED59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167" name="Picture 6154">
            <a:extLst>
              <a:ext uri="{FF2B5EF4-FFF2-40B4-BE49-F238E27FC236}">
                <a16:creationId xmlns:a16="http://schemas.microsoft.com/office/drawing/2014/main" id="{F915605B-D894-430C-BB11-D9C272D166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168" name="Rectangle 6156">
            <a:extLst>
              <a:ext uri="{FF2B5EF4-FFF2-40B4-BE49-F238E27FC236}">
                <a16:creationId xmlns:a16="http://schemas.microsoft.com/office/drawing/2014/main" id="{56AD806A-476E-4D10-AD2B-51FC72C421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Rectangle 6158">
            <a:extLst>
              <a:ext uri="{FF2B5EF4-FFF2-40B4-BE49-F238E27FC236}">
                <a16:creationId xmlns:a16="http://schemas.microsoft.com/office/drawing/2014/main" id="{539912B1-E5AD-4F29-A319-087347CD7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0" name="Rectangle 6160">
            <a:extLst>
              <a:ext uri="{FF2B5EF4-FFF2-40B4-BE49-F238E27FC236}">
                <a16:creationId xmlns:a16="http://schemas.microsoft.com/office/drawing/2014/main" id="{2D6D9FC5-BFFA-4906-83D7-2A909F6E3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81812F-95DB-693D-1FE4-E2CCB4EB5F8F}"/>
              </a:ext>
            </a:extLst>
          </p:cNvPr>
          <p:cNvSpPr>
            <a:spLocks noGrp="1"/>
          </p:cNvSpPr>
          <p:nvPr>
            <p:ph type="title"/>
          </p:nvPr>
        </p:nvSpPr>
        <p:spPr>
          <a:xfrm>
            <a:off x="1969804" y="808056"/>
            <a:ext cx="3317492" cy="1077229"/>
          </a:xfrm>
        </p:spPr>
        <p:txBody>
          <a:bodyPr>
            <a:normAutofit/>
          </a:bodyPr>
          <a:lstStyle/>
          <a:p>
            <a:pPr algn="l"/>
            <a:r>
              <a:rPr lang="en-US"/>
              <a:t>Future Work</a:t>
            </a:r>
          </a:p>
        </p:txBody>
      </p:sp>
      <p:sp>
        <p:nvSpPr>
          <p:cNvPr id="3" name="Content Placeholder 2">
            <a:extLst>
              <a:ext uri="{FF2B5EF4-FFF2-40B4-BE49-F238E27FC236}">
                <a16:creationId xmlns:a16="http://schemas.microsoft.com/office/drawing/2014/main" id="{352E8E0C-B980-F136-9F1C-53CA773BC7A4}"/>
              </a:ext>
            </a:extLst>
          </p:cNvPr>
          <p:cNvSpPr>
            <a:spLocks noGrp="1"/>
          </p:cNvSpPr>
          <p:nvPr>
            <p:ph idx="1"/>
          </p:nvPr>
        </p:nvSpPr>
        <p:spPr>
          <a:xfrm>
            <a:off x="1969803" y="2052116"/>
            <a:ext cx="3317493" cy="3997828"/>
          </a:xfrm>
        </p:spPr>
        <p:txBody>
          <a:bodyPr>
            <a:normAutofit/>
          </a:bodyPr>
          <a:lstStyle/>
          <a:p>
            <a:pPr>
              <a:lnSpc>
                <a:spcPct val="110000"/>
              </a:lnSpc>
            </a:pPr>
            <a:r>
              <a:rPr lang="en-US" sz="1400"/>
              <a:t>I believe that this problem can definitely be revisited in the future. I was only able to get data that I understood how to do whereas someone that is more experienced would be able to pull deeper insights from the data.</a:t>
            </a:r>
          </a:p>
          <a:p>
            <a:pPr>
              <a:lnSpc>
                <a:spcPct val="110000"/>
              </a:lnSpc>
            </a:pPr>
            <a:r>
              <a:rPr lang="en-US" sz="1400"/>
              <a:t>This project could very much be improved with more work as I didn’t do it in the most organized way. If I was given more time/resources I would’ve been able to organize my code a bit better as well as understand the ML portion more.</a:t>
            </a:r>
          </a:p>
        </p:txBody>
      </p:sp>
      <p:pic>
        <p:nvPicPr>
          <p:cNvPr id="6146" name="Picture 2" descr="The Many Benefits Of Employees Designing The Future Of Work">
            <a:extLst>
              <a:ext uri="{FF2B5EF4-FFF2-40B4-BE49-F238E27FC236}">
                <a16:creationId xmlns:a16="http://schemas.microsoft.com/office/drawing/2014/main" id="{80DD5053-A867-7C19-AC3D-D0F4DD2D08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309" r="9594"/>
          <a:stretch/>
        </p:blipFill>
        <p:spPr bwMode="auto">
          <a:xfrm>
            <a:off x="6094766" y="647190"/>
            <a:ext cx="4651619" cy="5564283"/>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sp>
        <p:nvSpPr>
          <p:cNvPr id="6171" name="Rectangle 6162">
            <a:extLst>
              <a:ext uri="{FF2B5EF4-FFF2-40B4-BE49-F238E27FC236}">
                <a16:creationId xmlns:a16="http://schemas.microsoft.com/office/drawing/2014/main" id="{4C4A213B-D571-44C2-AA33-31D7F4751C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393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01BC10AE-0978-44A8-90BB-035C7E237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1" name="Picture 2060">
            <a:extLst>
              <a:ext uri="{FF2B5EF4-FFF2-40B4-BE49-F238E27FC236}">
                <a16:creationId xmlns:a16="http://schemas.microsoft.com/office/drawing/2014/main" id="{E17FCA0A-2061-455A-B63A-DE1C010F13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063" name="Picture 2062">
            <a:extLst>
              <a:ext uri="{FF2B5EF4-FFF2-40B4-BE49-F238E27FC236}">
                <a16:creationId xmlns:a16="http://schemas.microsoft.com/office/drawing/2014/main" id="{E2B0BDB6-01E9-4AD8-A995-25C1E186B4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65" name="Rectangle 2064">
            <a:extLst>
              <a:ext uri="{FF2B5EF4-FFF2-40B4-BE49-F238E27FC236}">
                <a16:creationId xmlns:a16="http://schemas.microsoft.com/office/drawing/2014/main" id="{F0596BC0-68F5-429F-A6D0-3A97A62C2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2508CE1A-C7C9-4E92-AA5C-A0374093A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A7BF794F-D2F1-409F-85B1-0C92933FD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A8522-B7FB-0F0A-150D-EC0239B2DABB}"/>
              </a:ext>
            </a:extLst>
          </p:cNvPr>
          <p:cNvSpPr>
            <a:spLocks noGrp="1"/>
          </p:cNvSpPr>
          <p:nvPr>
            <p:ph type="title"/>
          </p:nvPr>
        </p:nvSpPr>
        <p:spPr>
          <a:xfrm>
            <a:off x="1969804" y="808056"/>
            <a:ext cx="3969504" cy="1077229"/>
          </a:xfrm>
        </p:spPr>
        <p:txBody>
          <a:bodyPr>
            <a:normAutofit/>
          </a:bodyPr>
          <a:lstStyle/>
          <a:p>
            <a:pPr algn="l"/>
            <a:r>
              <a:rPr lang="en-US" dirty="0"/>
              <a:t>The Problem</a:t>
            </a:r>
            <a:endParaRPr lang="en-US"/>
          </a:p>
        </p:txBody>
      </p:sp>
      <p:sp>
        <p:nvSpPr>
          <p:cNvPr id="3" name="Content Placeholder 2">
            <a:extLst>
              <a:ext uri="{FF2B5EF4-FFF2-40B4-BE49-F238E27FC236}">
                <a16:creationId xmlns:a16="http://schemas.microsoft.com/office/drawing/2014/main" id="{954D08CD-5E49-BBE1-C726-F7EB6C76E748}"/>
              </a:ext>
            </a:extLst>
          </p:cNvPr>
          <p:cNvSpPr>
            <a:spLocks noGrp="1"/>
          </p:cNvSpPr>
          <p:nvPr>
            <p:ph idx="1"/>
          </p:nvPr>
        </p:nvSpPr>
        <p:spPr>
          <a:xfrm>
            <a:off x="1969803" y="2052116"/>
            <a:ext cx="3969505" cy="3997828"/>
          </a:xfrm>
        </p:spPr>
        <p:txBody>
          <a:bodyPr>
            <a:normAutofit/>
          </a:bodyPr>
          <a:lstStyle/>
          <a:p>
            <a:r>
              <a:rPr lang="en-US" sz="1800"/>
              <a:t>Everyone who knows and loves coffee usually goes to Starbucks as their daily driver. Little do they know they are getting drinks that are overloaded with sugars, sodium, and caffeine. </a:t>
            </a:r>
          </a:p>
          <a:p>
            <a:r>
              <a:rPr lang="en-US" sz="1800"/>
              <a:t>If we took a deeper look at what actually makes up their drinks, one would be blown away at the nutritional values.</a:t>
            </a:r>
          </a:p>
        </p:txBody>
      </p:sp>
      <p:pic>
        <p:nvPicPr>
          <p:cNvPr id="2054" name="Picture 6" descr="What Happens When You're Drinking Too Much Coffee — Eat This Not That">
            <a:extLst>
              <a:ext uri="{FF2B5EF4-FFF2-40B4-BE49-F238E27FC236}">
                <a16:creationId xmlns:a16="http://schemas.microsoft.com/office/drawing/2014/main" id="{26D10B69-EE34-9BD2-985F-6FDAE34E18B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59810" y="641207"/>
            <a:ext cx="3578532" cy="2621275"/>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pic>
        <p:nvPicPr>
          <p:cNvPr id="2052" name="Picture 4" descr="Two massive reasons to kill your sugar intake and how it affects teeth decay">
            <a:extLst>
              <a:ext uri="{FF2B5EF4-FFF2-40B4-BE49-F238E27FC236}">
                <a16:creationId xmlns:a16="http://schemas.microsoft.com/office/drawing/2014/main" id="{3AF31194-2F32-38C8-E3B7-E0DD5077B6E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751768" y="3777350"/>
            <a:ext cx="3994617" cy="2246971"/>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sp>
        <p:nvSpPr>
          <p:cNvPr id="2071" name="Rectangle 2070">
            <a:extLst>
              <a:ext uri="{FF2B5EF4-FFF2-40B4-BE49-F238E27FC236}">
                <a16:creationId xmlns:a16="http://schemas.microsoft.com/office/drawing/2014/main" id="{82C5B126-6A26-42C3-ABC3-3C9196952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39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01BC10AE-0978-44A8-90BB-035C7E237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7" name="Picture 4106">
            <a:extLst>
              <a:ext uri="{FF2B5EF4-FFF2-40B4-BE49-F238E27FC236}">
                <a16:creationId xmlns:a16="http://schemas.microsoft.com/office/drawing/2014/main" id="{E17FCA0A-2061-455A-B63A-DE1C010F13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109" name="Picture 4108">
            <a:extLst>
              <a:ext uri="{FF2B5EF4-FFF2-40B4-BE49-F238E27FC236}">
                <a16:creationId xmlns:a16="http://schemas.microsoft.com/office/drawing/2014/main" id="{E2B0BDB6-01E9-4AD8-A995-25C1E186B4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111" name="Rectangle 4110">
            <a:extLst>
              <a:ext uri="{FF2B5EF4-FFF2-40B4-BE49-F238E27FC236}">
                <a16:creationId xmlns:a16="http://schemas.microsoft.com/office/drawing/2014/main" id="{F0596BC0-68F5-429F-A6D0-3A97A62C2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Rectangle 4112">
            <a:extLst>
              <a:ext uri="{FF2B5EF4-FFF2-40B4-BE49-F238E27FC236}">
                <a16:creationId xmlns:a16="http://schemas.microsoft.com/office/drawing/2014/main" id="{2508CE1A-C7C9-4E92-AA5C-A0374093A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4114">
            <a:extLst>
              <a:ext uri="{FF2B5EF4-FFF2-40B4-BE49-F238E27FC236}">
                <a16:creationId xmlns:a16="http://schemas.microsoft.com/office/drawing/2014/main" id="{A7BF794F-D2F1-409F-85B1-0C92933FD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4F1B41-B68C-4A1D-D505-D5CE2720DA87}"/>
              </a:ext>
            </a:extLst>
          </p:cNvPr>
          <p:cNvSpPr>
            <a:spLocks noGrp="1"/>
          </p:cNvSpPr>
          <p:nvPr>
            <p:ph type="title"/>
          </p:nvPr>
        </p:nvSpPr>
        <p:spPr>
          <a:xfrm>
            <a:off x="1969804" y="808056"/>
            <a:ext cx="3969504" cy="1077229"/>
          </a:xfrm>
        </p:spPr>
        <p:txBody>
          <a:bodyPr>
            <a:normAutofit/>
          </a:bodyPr>
          <a:lstStyle/>
          <a:p>
            <a:pPr algn="l"/>
            <a:r>
              <a:rPr lang="en-US" dirty="0"/>
              <a:t>Benefits</a:t>
            </a:r>
            <a:endParaRPr lang="en-US"/>
          </a:p>
        </p:txBody>
      </p:sp>
      <p:sp>
        <p:nvSpPr>
          <p:cNvPr id="3" name="Content Placeholder 2">
            <a:extLst>
              <a:ext uri="{FF2B5EF4-FFF2-40B4-BE49-F238E27FC236}">
                <a16:creationId xmlns:a16="http://schemas.microsoft.com/office/drawing/2014/main" id="{382D91BA-6F5F-6581-8D50-651B5E5C7B26}"/>
              </a:ext>
            </a:extLst>
          </p:cNvPr>
          <p:cNvSpPr>
            <a:spLocks noGrp="1"/>
          </p:cNvSpPr>
          <p:nvPr>
            <p:ph idx="1"/>
          </p:nvPr>
        </p:nvSpPr>
        <p:spPr>
          <a:xfrm>
            <a:off x="1969803" y="2052116"/>
            <a:ext cx="3969505" cy="3997828"/>
          </a:xfrm>
        </p:spPr>
        <p:txBody>
          <a:bodyPr>
            <a:normAutofit/>
          </a:bodyPr>
          <a:lstStyle/>
          <a:p>
            <a:r>
              <a:rPr lang="en-US" sz="1800"/>
              <a:t>Find places where Starbucks can improve on providing better nutritional value to customers. </a:t>
            </a:r>
          </a:p>
          <a:p>
            <a:r>
              <a:rPr lang="en-US" sz="1800"/>
              <a:t>Gives consumers like you an insight on what you’re buying and putting in your body.</a:t>
            </a:r>
          </a:p>
          <a:p>
            <a:endParaRPr lang="en-US" sz="1800"/>
          </a:p>
        </p:txBody>
      </p:sp>
      <p:pic>
        <p:nvPicPr>
          <p:cNvPr id="4098" name="Picture 2" descr="Are You Educating Your Employees About Your Employee Benefits? - Glassdoor  for Employers">
            <a:extLst>
              <a:ext uri="{FF2B5EF4-FFF2-40B4-BE49-F238E27FC236}">
                <a16:creationId xmlns:a16="http://schemas.microsoft.com/office/drawing/2014/main" id="{2B8CF652-BFC1-16FB-5072-AC3EBAB70B2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85575" y="641207"/>
            <a:ext cx="3927003" cy="2621275"/>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pic>
        <p:nvPicPr>
          <p:cNvPr id="4100" name="Picture 4" descr="How to Make Customers Happy | LoveToKnow">
            <a:extLst>
              <a:ext uri="{FF2B5EF4-FFF2-40B4-BE49-F238E27FC236}">
                <a16:creationId xmlns:a16="http://schemas.microsoft.com/office/drawing/2014/main" id="{9138266D-B2D0-9235-6CF6-FC8E5555F11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778193" y="3590198"/>
            <a:ext cx="3941766" cy="2621275"/>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sp>
        <p:nvSpPr>
          <p:cNvPr id="4117" name="Rectangle 4116">
            <a:extLst>
              <a:ext uri="{FF2B5EF4-FFF2-40B4-BE49-F238E27FC236}">
                <a16:creationId xmlns:a16="http://schemas.microsoft.com/office/drawing/2014/main" id="{82C5B126-6A26-42C3-ABC3-3C9196952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518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F1ACE0F-77DB-4E5D-9CA2-A00D93735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9" name="Picture 5128">
            <a:extLst>
              <a:ext uri="{FF2B5EF4-FFF2-40B4-BE49-F238E27FC236}">
                <a16:creationId xmlns:a16="http://schemas.microsoft.com/office/drawing/2014/main" id="{DCDC1CDF-C479-4FEE-AE50-3487D19B63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131" name="Picture 5130">
            <a:extLst>
              <a:ext uri="{FF2B5EF4-FFF2-40B4-BE49-F238E27FC236}">
                <a16:creationId xmlns:a16="http://schemas.microsoft.com/office/drawing/2014/main" id="{F071A1B3-6B08-4E5A-B88F-F6FAD5CD1A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133" name="Rectangle 5132">
            <a:extLst>
              <a:ext uri="{FF2B5EF4-FFF2-40B4-BE49-F238E27FC236}">
                <a16:creationId xmlns:a16="http://schemas.microsoft.com/office/drawing/2014/main" id="{183D88A3-5080-44CE-A00C-8FB4FE300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AC4F0669-EE52-4F05-825F-3B94B651A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Rectangle 5136">
            <a:extLst>
              <a:ext uri="{FF2B5EF4-FFF2-40B4-BE49-F238E27FC236}">
                <a16:creationId xmlns:a16="http://schemas.microsoft.com/office/drawing/2014/main" id="{BB410FAF-180F-40D0-BE44-EF4120246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61958-8348-81F7-D814-C32AAF7174A2}"/>
              </a:ext>
            </a:extLst>
          </p:cNvPr>
          <p:cNvSpPr>
            <a:spLocks noGrp="1"/>
          </p:cNvSpPr>
          <p:nvPr>
            <p:ph type="title"/>
          </p:nvPr>
        </p:nvSpPr>
        <p:spPr>
          <a:xfrm>
            <a:off x="1969804" y="808056"/>
            <a:ext cx="3969504" cy="1077229"/>
          </a:xfrm>
        </p:spPr>
        <p:txBody>
          <a:bodyPr>
            <a:normAutofit/>
          </a:bodyPr>
          <a:lstStyle/>
          <a:p>
            <a:pPr algn="l"/>
            <a:r>
              <a:rPr lang="en-US" dirty="0"/>
              <a:t>Methodology</a:t>
            </a:r>
            <a:endParaRPr lang="en-US"/>
          </a:p>
        </p:txBody>
      </p:sp>
      <p:sp>
        <p:nvSpPr>
          <p:cNvPr id="3" name="Content Placeholder 2">
            <a:extLst>
              <a:ext uri="{FF2B5EF4-FFF2-40B4-BE49-F238E27FC236}">
                <a16:creationId xmlns:a16="http://schemas.microsoft.com/office/drawing/2014/main" id="{FF5EC9AE-17D6-4B3E-C588-6060D1F1196B}"/>
              </a:ext>
            </a:extLst>
          </p:cNvPr>
          <p:cNvSpPr>
            <a:spLocks noGrp="1"/>
          </p:cNvSpPr>
          <p:nvPr>
            <p:ph idx="1"/>
          </p:nvPr>
        </p:nvSpPr>
        <p:spPr>
          <a:xfrm>
            <a:off x="1969803" y="2052116"/>
            <a:ext cx="3969505" cy="3997828"/>
          </a:xfrm>
        </p:spPr>
        <p:txBody>
          <a:bodyPr>
            <a:noAutofit/>
          </a:bodyPr>
          <a:lstStyle/>
          <a:p>
            <a:pPr>
              <a:lnSpc>
                <a:spcPct val="110000"/>
              </a:lnSpc>
            </a:pPr>
            <a:r>
              <a:rPr lang="en-US" sz="1400"/>
              <a:t>I was able to break the problem down by analyzing the data by the nutritional values like Calories, Fat (g), and Sodium (g). This helped me find things like the distribution of calories across the entire menu.</a:t>
            </a:r>
          </a:p>
          <a:p>
            <a:pPr>
              <a:lnSpc>
                <a:spcPct val="110000"/>
              </a:lnSpc>
            </a:pPr>
            <a:r>
              <a:rPr lang="en-US" sz="1400"/>
              <a:t>The tools that I used for this were Pandas, Seaborn, and Matplotlib. I personally really enjoyed using the Seaborn package as it really gives your data nice visuals.</a:t>
            </a:r>
          </a:p>
          <a:p>
            <a:pPr>
              <a:lnSpc>
                <a:spcPct val="110000"/>
              </a:lnSpc>
            </a:pPr>
            <a:r>
              <a:rPr lang="en-US" sz="1400"/>
              <a:t>Some of the challenges that I had was when I had to get the visualizations working. I had many times where I was greeted with output errors but they were due to small input mistakes and was quickly figured out. Another was just getting packages to work as some didn’t work on a specific version of python, so I had to switch that.</a:t>
            </a:r>
          </a:p>
          <a:p>
            <a:pPr>
              <a:lnSpc>
                <a:spcPct val="110000"/>
              </a:lnSpc>
            </a:pPr>
            <a:endParaRPr lang="en-US" sz="1400"/>
          </a:p>
        </p:txBody>
      </p:sp>
      <p:pic>
        <p:nvPicPr>
          <p:cNvPr id="5122" name="Picture 2" descr="Research Methodology: A Step-by-Step Guide for Beginners - Voxco">
            <a:extLst>
              <a:ext uri="{FF2B5EF4-FFF2-40B4-BE49-F238E27FC236}">
                <a16:creationId xmlns:a16="http://schemas.microsoft.com/office/drawing/2014/main" id="{3308D055-4ADC-1B82-6D27-0FA1AEF628E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51768" y="2115648"/>
            <a:ext cx="3994617" cy="2627366"/>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sp>
        <p:nvSpPr>
          <p:cNvPr id="5139" name="Rectangle 5138">
            <a:extLst>
              <a:ext uri="{FF2B5EF4-FFF2-40B4-BE49-F238E27FC236}">
                <a16:creationId xmlns:a16="http://schemas.microsoft.com/office/drawing/2014/main" id="{B8F6FDA7-DB57-4D33-9702-AC641D346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5945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F1ACE0F-77DB-4E5D-9CA2-A00D93735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CDC1CDF-C479-4FEE-AE50-3487D19B63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7" name="Picture 16">
            <a:extLst>
              <a:ext uri="{FF2B5EF4-FFF2-40B4-BE49-F238E27FC236}">
                <a16:creationId xmlns:a16="http://schemas.microsoft.com/office/drawing/2014/main" id="{F071A1B3-6B08-4E5A-B88F-F6FAD5CD1A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9" name="Rectangle 18">
            <a:extLst>
              <a:ext uri="{FF2B5EF4-FFF2-40B4-BE49-F238E27FC236}">
                <a16:creationId xmlns:a16="http://schemas.microsoft.com/office/drawing/2014/main" id="{183D88A3-5080-44CE-A00C-8FB4FE300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4F0669-EE52-4F05-825F-3B94B651A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B410FAF-180F-40D0-BE44-EF4120246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86E51C-2EBE-5F5E-B308-4783093F30C4}"/>
              </a:ext>
            </a:extLst>
          </p:cNvPr>
          <p:cNvSpPr>
            <a:spLocks noGrp="1"/>
          </p:cNvSpPr>
          <p:nvPr>
            <p:ph type="title"/>
          </p:nvPr>
        </p:nvSpPr>
        <p:spPr>
          <a:xfrm>
            <a:off x="1969804" y="808056"/>
            <a:ext cx="3969504" cy="1077229"/>
          </a:xfrm>
        </p:spPr>
        <p:txBody>
          <a:bodyPr>
            <a:normAutofit/>
          </a:bodyPr>
          <a:lstStyle/>
          <a:p>
            <a:pPr algn="l"/>
            <a:r>
              <a:rPr lang="en-US"/>
              <a:t>Findings/Insights</a:t>
            </a:r>
          </a:p>
        </p:txBody>
      </p:sp>
      <p:sp>
        <p:nvSpPr>
          <p:cNvPr id="8" name="Content Placeholder 7">
            <a:extLst>
              <a:ext uri="{FF2B5EF4-FFF2-40B4-BE49-F238E27FC236}">
                <a16:creationId xmlns:a16="http://schemas.microsoft.com/office/drawing/2014/main" id="{90D6587D-FB74-FA97-6E7D-AC2BEEDBA8BA}"/>
              </a:ext>
            </a:extLst>
          </p:cNvPr>
          <p:cNvSpPr>
            <a:spLocks noGrp="1"/>
          </p:cNvSpPr>
          <p:nvPr>
            <p:ph idx="1"/>
          </p:nvPr>
        </p:nvSpPr>
        <p:spPr>
          <a:xfrm>
            <a:off x="1969803" y="2052116"/>
            <a:ext cx="3969505" cy="3997828"/>
          </a:xfrm>
        </p:spPr>
        <p:txBody>
          <a:bodyPr>
            <a:normAutofit/>
          </a:bodyPr>
          <a:lstStyle/>
          <a:p>
            <a:r>
              <a:rPr lang="en-US" sz="1800"/>
              <a:t>Was able to find things like the distribution of calories across the entire menu. As you can see within the menu there are many items that are within the 200 calories range which isn’t too bad.</a:t>
            </a:r>
          </a:p>
        </p:txBody>
      </p:sp>
      <p:pic>
        <p:nvPicPr>
          <p:cNvPr id="6" name="Picture 5" descr="Chart, line chart, histogram&#10;&#10;Description automatically generated">
            <a:extLst>
              <a:ext uri="{FF2B5EF4-FFF2-40B4-BE49-F238E27FC236}">
                <a16:creationId xmlns:a16="http://schemas.microsoft.com/office/drawing/2014/main" id="{C7EC4715-8334-C0EB-35F5-B42747CF4DEE}"/>
              </a:ext>
            </a:extLst>
          </p:cNvPr>
          <p:cNvPicPr>
            <a:picLocks noChangeAspect="1"/>
          </p:cNvPicPr>
          <p:nvPr/>
        </p:nvPicPr>
        <p:blipFill>
          <a:blip r:embed="rId5"/>
          <a:stretch>
            <a:fillRect/>
          </a:stretch>
        </p:blipFill>
        <p:spPr>
          <a:xfrm>
            <a:off x="6751768" y="1971297"/>
            <a:ext cx="3994617" cy="291606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5" name="Rectangle 24">
            <a:extLst>
              <a:ext uri="{FF2B5EF4-FFF2-40B4-BE49-F238E27FC236}">
                <a16:creationId xmlns:a16="http://schemas.microsoft.com/office/drawing/2014/main" id="{B8F6FDA7-DB57-4D33-9702-AC641D346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90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1BC10AE-0978-44A8-90BB-035C7E237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E17FCA0A-2061-455A-B63A-DE1C010F13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1" name="Picture 20">
            <a:extLst>
              <a:ext uri="{FF2B5EF4-FFF2-40B4-BE49-F238E27FC236}">
                <a16:creationId xmlns:a16="http://schemas.microsoft.com/office/drawing/2014/main" id="{E2B0BDB6-01E9-4AD8-A995-25C1E186B4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3" name="Rectangle 22">
            <a:extLst>
              <a:ext uri="{FF2B5EF4-FFF2-40B4-BE49-F238E27FC236}">
                <a16:creationId xmlns:a16="http://schemas.microsoft.com/office/drawing/2014/main" id="{F0596BC0-68F5-429F-A6D0-3A97A62C2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508CE1A-C7C9-4E92-AA5C-A0374093A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BF794F-D2F1-409F-85B1-0C92933FD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5FAA4-3D97-FF4C-CEE8-8D00382361F7}"/>
              </a:ext>
            </a:extLst>
          </p:cNvPr>
          <p:cNvSpPr>
            <a:spLocks noGrp="1"/>
          </p:cNvSpPr>
          <p:nvPr>
            <p:ph type="title"/>
          </p:nvPr>
        </p:nvSpPr>
        <p:spPr>
          <a:xfrm>
            <a:off x="1969804" y="808056"/>
            <a:ext cx="3969504" cy="1077229"/>
          </a:xfrm>
        </p:spPr>
        <p:txBody>
          <a:bodyPr vert="horz" lIns="91440" tIns="45720" rIns="91440" bIns="45720" rtlCol="0" anchor="t">
            <a:normAutofit/>
          </a:bodyPr>
          <a:lstStyle/>
          <a:p>
            <a:pPr algn="l"/>
            <a:r>
              <a:rPr lang="en-US"/>
              <a:t>Findings/Insights</a:t>
            </a:r>
          </a:p>
        </p:txBody>
      </p:sp>
      <p:sp>
        <p:nvSpPr>
          <p:cNvPr id="12" name="TextBox 11">
            <a:extLst>
              <a:ext uri="{FF2B5EF4-FFF2-40B4-BE49-F238E27FC236}">
                <a16:creationId xmlns:a16="http://schemas.microsoft.com/office/drawing/2014/main" id="{10EAE251-C0FB-9687-D34F-5F85027CBCB6}"/>
              </a:ext>
            </a:extLst>
          </p:cNvPr>
          <p:cNvSpPr txBox="1"/>
          <p:nvPr/>
        </p:nvSpPr>
        <p:spPr>
          <a:xfrm>
            <a:off x="1969803" y="2052116"/>
            <a:ext cx="3969505" cy="3997828"/>
          </a:xfrm>
          <a:prstGeom prst="rect">
            <a:avLst/>
          </a:prstGeom>
        </p:spPr>
        <p:txBody>
          <a:bodyPr vert="horz" lIns="91440" tIns="45720" rIns="91440" bIns="45720" rtlCol="0" anchor="ctr">
            <a:normAutofit/>
          </a:bodyPr>
          <a:lstStyle/>
          <a:p>
            <a:pPr marL="342900" indent="-338328" defTabSz="914400">
              <a:lnSpc>
                <a:spcPct val="120000"/>
              </a:lnSpc>
              <a:spcBef>
                <a:spcPts val="500"/>
              </a:spcBef>
              <a:spcAft>
                <a:spcPts val="600"/>
              </a:spcAft>
              <a:buClr>
                <a:schemeClr val="accent6"/>
              </a:buClr>
              <a:buSzPct val="90000"/>
              <a:buFont typeface="Wingdings" panose="05000000000000000000" pitchFamily="2" charset="2"/>
              <a:buChar char="§"/>
            </a:pPr>
            <a:r>
              <a:rPr lang="en-US"/>
              <a:t>Another finding I came across was the correlation between the nutritional values within their Drink and Food menu’s. </a:t>
            </a:r>
          </a:p>
          <a:p>
            <a:pPr marL="342900" indent="-338328" defTabSz="914400">
              <a:lnSpc>
                <a:spcPct val="120000"/>
              </a:lnSpc>
              <a:spcBef>
                <a:spcPts val="500"/>
              </a:spcBef>
              <a:spcAft>
                <a:spcPts val="600"/>
              </a:spcAft>
              <a:buClr>
                <a:schemeClr val="accent6"/>
              </a:buClr>
              <a:buSzPct val="90000"/>
              <a:buFont typeface="Wingdings" panose="05000000000000000000" pitchFamily="2" charset="2"/>
              <a:buChar char="§"/>
            </a:pPr>
            <a:r>
              <a:rPr lang="en-US"/>
              <a:t>As you can see from the visuals, some insights we are able to gain are how Carbs + Calories, Fat + Calories and Sodium + Protein are some of the things that have high correlation between each other.</a:t>
            </a:r>
          </a:p>
        </p:txBody>
      </p:sp>
      <p:pic>
        <p:nvPicPr>
          <p:cNvPr id="9" name="Content Placeholder 8">
            <a:extLst>
              <a:ext uri="{FF2B5EF4-FFF2-40B4-BE49-F238E27FC236}">
                <a16:creationId xmlns:a16="http://schemas.microsoft.com/office/drawing/2014/main" id="{0FAC7C6E-776A-D62D-C6B9-6588BDB19A62}"/>
              </a:ext>
            </a:extLst>
          </p:cNvPr>
          <p:cNvPicPr>
            <a:picLocks noGrp="1" noChangeAspect="1"/>
          </p:cNvPicPr>
          <p:nvPr>
            <p:ph idx="1"/>
          </p:nvPr>
        </p:nvPicPr>
        <p:blipFill>
          <a:blip r:embed="rId5"/>
          <a:stretch>
            <a:fillRect/>
          </a:stretch>
        </p:blipFill>
        <p:spPr>
          <a:xfrm>
            <a:off x="7030208" y="641207"/>
            <a:ext cx="3437737" cy="262127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11" name="Picture 10">
            <a:extLst>
              <a:ext uri="{FF2B5EF4-FFF2-40B4-BE49-F238E27FC236}">
                <a16:creationId xmlns:a16="http://schemas.microsoft.com/office/drawing/2014/main" id="{F536EE83-0038-1008-73FE-EB43F2DA8CE8}"/>
              </a:ext>
            </a:extLst>
          </p:cNvPr>
          <p:cNvPicPr>
            <a:picLocks noChangeAspect="1"/>
          </p:cNvPicPr>
          <p:nvPr/>
        </p:nvPicPr>
        <p:blipFill>
          <a:blip r:embed="rId6"/>
          <a:stretch>
            <a:fillRect/>
          </a:stretch>
        </p:blipFill>
        <p:spPr>
          <a:xfrm>
            <a:off x="7024553" y="3590198"/>
            <a:ext cx="3449047" cy="262127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9" name="Rectangle 28">
            <a:extLst>
              <a:ext uri="{FF2B5EF4-FFF2-40B4-BE49-F238E27FC236}">
                <a16:creationId xmlns:a16="http://schemas.microsoft.com/office/drawing/2014/main" id="{82C5B126-6A26-42C3-ABC3-3C9196952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9616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09310B2-7420-43AA-8759-3A3142B8C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9E56956-386F-4610-8F4D-753C58591E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a:extLst>
              <a:ext uri="{FF2B5EF4-FFF2-40B4-BE49-F238E27FC236}">
                <a16:creationId xmlns:a16="http://schemas.microsoft.com/office/drawing/2014/main" id="{57A518DC-1B4F-4E65-9B0D-3A6D807FAAA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 name="Rectangle 16">
            <a:extLst>
              <a:ext uri="{FF2B5EF4-FFF2-40B4-BE49-F238E27FC236}">
                <a16:creationId xmlns:a16="http://schemas.microsoft.com/office/drawing/2014/main" id="{F49910F8-4FC8-4858-BA52-E15CC2448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BF96701-BC08-46CF-ADD0-183E4217F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95A0800-6EA7-4EDD-82C0-97B0E6AE9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4AEA3-4519-6ABC-9BB2-08BE1DF49416}"/>
              </a:ext>
            </a:extLst>
          </p:cNvPr>
          <p:cNvSpPr>
            <a:spLocks noGrp="1"/>
          </p:cNvSpPr>
          <p:nvPr>
            <p:ph type="title"/>
          </p:nvPr>
        </p:nvSpPr>
        <p:spPr>
          <a:xfrm>
            <a:off x="1969803" y="808056"/>
            <a:ext cx="4037889" cy="1077229"/>
          </a:xfrm>
        </p:spPr>
        <p:txBody>
          <a:bodyPr vert="horz" lIns="91440" tIns="45720" rIns="91440" bIns="45720" rtlCol="0" anchor="t">
            <a:normAutofit/>
          </a:bodyPr>
          <a:lstStyle/>
          <a:p>
            <a:pPr algn="l"/>
            <a:r>
              <a:rPr lang="en-US"/>
              <a:t>Findings/Insights</a:t>
            </a:r>
          </a:p>
        </p:txBody>
      </p:sp>
      <p:sp>
        <p:nvSpPr>
          <p:cNvPr id="6" name="TextBox 5">
            <a:extLst>
              <a:ext uri="{FF2B5EF4-FFF2-40B4-BE49-F238E27FC236}">
                <a16:creationId xmlns:a16="http://schemas.microsoft.com/office/drawing/2014/main" id="{2A2C3330-E59A-80B4-29FB-1296A76700D5}"/>
              </a:ext>
            </a:extLst>
          </p:cNvPr>
          <p:cNvSpPr txBox="1"/>
          <p:nvPr/>
        </p:nvSpPr>
        <p:spPr>
          <a:xfrm>
            <a:off x="1969803" y="2052116"/>
            <a:ext cx="3317493" cy="3997828"/>
          </a:xfrm>
          <a:prstGeom prst="rect">
            <a:avLst/>
          </a:prstGeom>
        </p:spPr>
        <p:txBody>
          <a:bodyPr vert="horz" lIns="91440" tIns="45720" rIns="91440" bIns="45720" rtlCol="0" anchor="ctr">
            <a:normAutofit fontScale="85000" lnSpcReduction="10000"/>
          </a:bodyPr>
          <a:lstStyle/>
          <a:p>
            <a:pPr marL="342900" indent="-338328" defTabSz="914400">
              <a:lnSpc>
                <a:spcPct val="120000"/>
              </a:lnSpc>
              <a:spcBef>
                <a:spcPts val="500"/>
              </a:spcBef>
              <a:spcAft>
                <a:spcPts val="600"/>
              </a:spcAft>
              <a:buClr>
                <a:schemeClr val="accent6"/>
              </a:buClr>
              <a:buSzPct val="90000"/>
              <a:buFont typeface="Wingdings" panose="05000000000000000000" pitchFamily="2" charset="2"/>
              <a:buChar char="§"/>
            </a:pPr>
            <a:r>
              <a:rPr lang="en-US"/>
              <a:t>From this visual we are able to see the drinks that contain the highest amount of sugars. </a:t>
            </a:r>
          </a:p>
          <a:p>
            <a:pPr marL="342900" indent="-338328" defTabSz="914400">
              <a:lnSpc>
                <a:spcPct val="120000"/>
              </a:lnSpc>
              <a:spcBef>
                <a:spcPts val="500"/>
              </a:spcBef>
              <a:spcAft>
                <a:spcPts val="600"/>
              </a:spcAft>
              <a:buClr>
                <a:schemeClr val="accent6"/>
              </a:buClr>
              <a:buSzPct val="90000"/>
              <a:buFont typeface="Wingdings" panose="05000000000000000000" pitchFamily="2" charset="2"/>
              <a:buChar char="§"/>
            </a:pPr>
            <a:r>
              <a:rPr lang="en-US"/>
              <a:t>The top three would be the Java Chip (without whipped cream), Caramel Apple Spice (without whipped cream) and Caramel (without whipped cream) all hovering around 60g of sugar. </a:t>
            </a:r>
          </a:p>
          <a:p>
            <a:pPr marL="342900" indent="-338328" defTabSz="914400">
              <a:lnSpc>
                <a:spcPct val="120000"/>
              </a:lnSpc>
              <a:spcBef>
                <a:spcPts val="500"/>
              </a:spcBef>
              <a:spcAft>
                <a:spcPts val="600"/>
              </a:spcAft>
              <a:buClr>
                <a:schemeClr val="accent6"/>
              </a:buClr>
              <a:buSzPct val="90000"/>
              <a:buFont typeface="Wingdings" panose="05000000000000000000" pitchFamily="2" charset="2"/>
              <a:buChar char="§"/>
            </a:pPr>
            <a:r>
              <a:rPr lang="en-US"/>
              <a:t>That’s a lot of sugars! To put it into perspective try eating 5 tablespoons of sugar.</a:t>
            </a:r>
          </a:p>
        </p:txBody>
      </p:sp>
      <p:pic>
        <p:nvPicPr>
          <p:cNvPr id="5" name="Content Placeholder 4">
            <a:extLst>
              <a:ext uri="{FF2B5EF4-FFF2-40B4-BE49-F238E27FC236}">
                <a16:creationId xmlns:a16="http://schemas.microsoft.com/office/drawing/2014/main" id="{107EFBCB-9DD8-501A-9760-9D0FA3B45BC2}"/>
              </a:ext>
            </a:extLst>
          </p:cNvPr>
          <p:cNvPicPr>
            <a:picLocks noGrp="1" noChangeAspect="1"/>
          </p:cNvPicPr>
          <p:nvPr>
            <p:ph idx="1"/>
          </p:nvPr>
        </p:nvPicPr>
        <p:blipFill>
          <a:blip r:embed="rId5"/>
          <a:stretch>
            <a:fillRect/>
          </a:stretch>
        </p:blipFill>
        <p:spPr>
          <a:xfrm>
            <a:off x="5578346" y="1885285"/>
            <a:ext cx="5536993" cy="393126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3" name="Rectangle 22">
            <a:extLst>
              <a:ext uri="{FF2B5EF4-FFF2-40B4-BE49-F238E27FC236}">
                <a16:creationId xmlns:a16="http://schemas.microsoft.com/office/drawing/2014/main" id="{ACC20CFE-4805-47E4-A315-3293E35C6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016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712BB1-98C0-4A8A-835D-6829EF6A0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2096BC-6C6D-41F2-90AA-2578BD496E3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a:extLst>
              <a:ext uri="{FF2B5EF4-FFF2-40B4-BE49-F238E27FC236}">
                <a16:creationId xmlns:a16="http://schemas.microsoft.com/office/drawing/2014/main" id="{9BBEF840-FEAD-46CB-B5C3-4F79B52327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 name="Rectangle 16">
            <a:extLst>
              <a:ext uri="{FF2B5EF4-FFF2-40B4-BE49-F238E27FC236}">
                <a16:creationId xmlns:a16="http://schemas.microsoft.com/office/drawing/2014/main" id="{A24FBFAC-873C-4D59-814A-DCAF5D9F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D28307-0123-4C8C-BCEC-91815ACE2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ACDFCD-84FE-4000-A15C-27481460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6AF263-932D-78EB-2E7E-043C522C93E7}"/>
              </a:ext>
            </a:extLst>
          </p:cNvPr>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a:t>Findings/Insights</a:t>
            </a:r>
          </a:p>
        </p:txBody>
      </p:sp>
      <p:sp>
        <p:nvSpPr>
          <p:cNvPr id="6" name="TextBox 5">
            <a:extLst>
              <a:ext uri="{FF2B5EF4-FFF2-40B4-BE49-F238E27FC236}">
                <a16:creationId xmlns:a16="http://schemas.microsoft.com/office/drawing/2014/main" id="{0E7EB841-A82F-590E-CDF8-D41073C00917}"/>
              </a:ext>
            </a:extLst>
          </p:cNvPr>
          <p:cNvSpPr txBox="1"/>
          <p:nvPr/>
        </p:nvSpPr>
        <p:spPr>
          <a:xfrm>
            <a:off x="1975805" y="2052116"/>
            <a:ext cx="2908167" cy="3997828"/>
          </a:xfrm>
          <a:prstGeom prst="rect">
            <a:avLst/>
          </a:prstGeom>
        </p:spPr>
        <p:txBody>
          <a:bodyPr vert="horz" lIns="91440" tIns="45720" rIns="91440" bIns="45720" rtlCol="0" anchor="ctr">
            <a:normAutofit lnSpcReduction="10000"/>
          </a:bodyPr>
          <a:lstStyle/>
          <a:p>
            <a:pPr marL="342900" indent="-338328" defTabSz="914400">
              <a:lnSpc>
                <a:spcPct val="120000"/>
              </a:lnSpc>
              <a:spcBef>
                <a:spcPts val="500"/>
              </a:spcBef>
              <a:spcAft>
                <a:spcPts val="600"/>
              </a:spcAft>
              <a:buClr>
                <a:schemeClr val="accent6"/>
              </a:buClr>
              <a:buSzPct val="90000"/>
              <a:buFont typeface="Wingdings" panose="05000000000000000000" pitchFamily="2" charset="2"/>
              <a:buChar char="§"/>
            </a:pPr>
            <a:r>
              <a:rPr lang="en-US" sz="1600"/>
              <a:t>From this visual we are able to see the top 20 Starbucks beverages with the highest amount of calories. </a:t>
            </a:r>
          </a:p>
          <a:p>
            <a:pPr marL="342900" indent="-338328" defTabSz="914400">
              <a:lnSpc>
                <a:spcPct val="120000"/>
              </a:lnSpc>
              <a:spcBef>
                <a:spcPts val="500"/>
              </a:spcBef>
              <a:spcAft>
                <a:spcPts val="600"/>
              </a:spcAft>
              <a:buClr>
                <a:schemeClr val="accent6"/>
              </a:buClr>
              <a:buSzPct val="90000"/>
              <a:buFont typeface="Wingdings" panose="05000000000000000000" pitchFamily="2" charset="2"/>
              <a:buChar char="§"/>
            </a:pPr>
            <a:r>
              <a:rPr lang="en-US" sz="1600"/>
              <a:t>We have the Signature Hot Chocolate in 1</a:t>
            </a:r>
            <a:r>
              <a:rPr lang="en-US" sz="1600" baseline="30000"/>
              <a:t>st</a:t>
            </a:r>
            <a:r>
              <a:rPr lang="en-US" sz="1600"/>
              <a:t> with a whopping 400 calories just in a drink. With White Chocolate Mocha coming in 2</a:t>
            </a:r>
            <a:r>
              <a:rPr lang="en-US" sz="1600" baseline="30000"/>
              <a:t>nd</a:t>
            </a:r>
            <a:r>
              <a:rPr lang="en-US" sz="1600"/>
              <a:t> and Cinnamon Dolce Frap in 3</a:t>
            </a:r>
            <a:r>
              <a:rPr lang="en-US" sz="1600" baseline="30000"/>
              <a:t>rd</a:t>
            </a:r>
            <a:r>
              <a:rPr lang="en-US" sz="1600"/>
              <a:t> hovering around 350 calories.</a:t>
            </a:r>
          </a:p>
        </p:txBody>
      </p:sp>
      <p:pic>
        <p:nvPicPr>
          <p:cNvPr id="5" name="Content Placeholder 4">
            <a:extLst>
              <a:ext uri="{FF2B5EF4-FFF2-40B4-BE49-F238E27FC236}">
                <a16:creationId xmlns:a16="http://schemas.microsoft.com/office/drawing/2014/main" id="{06AB29EF-E8A9-AFBA-0030-55672528AC84}"/>
              </a:ext>
            </a:extLst>
          </p:cNvPr>
          <p:cNvPicPr>
            <a:picLocks noGrp="1" noChangeAspect="1"/>
          </p:cNvPicPr>
          <p:nvPr>
            <p:ph idx="1"/>
          </p:nvPr>
        </p:nvPicPr>
        <p:blipFill rotWithShape="1">
          <a:blip r:embed="rId5"/>
          <a:srcRect l="1085" r="4632" b="-2"/>
          <a:stretch/>
        </p:blipFill>
        <p:spPr>
          <a:xfrm>
            <a:off x="5432992" y="2105202"/>
            <a:ext cx="5710868" cy="399782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3" name="Rectangle 22">
            <a:extLst>
              <a:ext uri="{FF2B5EF4-FFF2-40B4-BE49-F238E27FC236}">
                <a16:creationId xmlns:a16="http://schemas.microsoft.com/office/drawing/2014/main" id="{08CBDCE7-5012-40F9-8D15-A8DB7E1C9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67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712BB1-98C0-4A8A-835D-6829EF6A0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2096BC-6C6D-41F2-90AA-2578BD496E3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a:extLst>
              <a:ext uri="{FF2B5EF4-FFF2-40B4-BE49-F238E27FC236}">
                <a16:creationId xmlns:a16="http://schemas.microsoft.com/office/drawing/2014/main" id="{9BBEF840-FEAD-46CB-B5C3-4F79B52327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 name="Rectangle 16">
            <a:extLst>
              <a:ext uri="{FF2B5EF4-FFF2-40B4-BE49-F238E27FC236}">
                <a16:creationId xmlns:a16="http://schemas.microsoft.com/office/drawing/2014/main" id="{A24FBFAC-873C-4D59-814A-DCAF5D9F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D28307-0123-4C8C-BCEC-91815ACE2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ACDFCD-84FE-4000-A15C-27481460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3BF3F-FEF5-BD25-11EA-D1D77509092D}"/>
              </a:ext>
            </a:extLst>
          </p:cNvPr>
          <p:cNvSpPr>
            <a:spLocks noGrp="1"/>
          </p:cNvSpPr>
          <p:nvPr>
            <p:ph type="title"/>
          </p:nvPr>
        </p:nvSpPr>
        <p:spPr>
          <a:xfrm>
            <a:off x="1969803" y="808056"/>
            <a:ext cx="8608037" cy="1077229"/>
          </a:xfrm>
        </p:spPr>
        <p:txBody>
          <a:bodyPr vert="horz" lIns="91440" tIns="45720" rIns="91440" bIns="45720" rtlCol="0" anchor="t">
            <a:normAutofit/>
          </a:bodyPr>
          <a:lstStyle/>
          <a:p>
            <a:pPr algn="l"/>
            <a:r>
              <a:rPr lang="en-US"/>
              <a:t>Findings/Insights</a:t>
            </a:r>
          </a:p>
        </p:txBody>
      </p:sp>
      <p:sp>
        <p:nvSpPr>
          <p:cNvPr id="6" name="TextBox 5">
            <a:extLst>
              <a:ext uri="{FF2B5EF4-FFF2-40B4-BE49-F238E27FC236}">
                <a16:creationId xmlns:a16="http://schemas.microsoft.com/office/drawing/2014/main" id="{3A2635D4-DCFD-E69A-773B-E5C0A6562D5E}"/>
              </a:ext>
            </a:extLst>
          </p:cNvPr>
          <p:cNvSpPr txBox="1"/>
          <p:nvPr/>
        </p:nvSpPr>
        <p:spPr>
          <a:xfrm>
            <a:off x="1975805" y="2052116"/>
            <a:ext cx="2908167" cy="3997828"/>
          </a:xfrm>
          <a:prstGeom prst="rect">
            <a:avLst/>
          </a:prstGeom>
        </p:spPr>
        <p:txBody>
          <a:bodyPr vert="horz" lIns="91440" tIns="45720" rIns="91440" bIns="45720" rtlCol="0" anchor="ctr">
            <a:normAutofit lnSpcReduction="10000"/>
          </a:bodyPr>
          <a:lstStyle/>
          <a:p>
            <a:pPr marL="342900" indent="-338328" defTabSz="914400">
              <a:lnSpc>
                <a:spcPct val="120000"/>
              </a:lnSpc>
              <a:spcBef>
                <a:spcPts val="500"/>
              </a:spcBef>
              <a:spcAft>
                <a:spcPts val="600"/>
              </a:spcAft>
              <a:buClr>
                <a:schemeClr val="accent6"/>
              </a:buClr>
              <a:buSzPct val="90000"/>
              <a:buFont typeface="Wingdings" panose="05000000000000000000" pitchFamily="2" charset="2"/>
              <a:buChar char="§"/>
            </a:pPr>
            <a:r>
              <a:rPr lang="en-US" sz="1600"/>
              <a:t>Through this visual I was able to see what drink contains the highest amount of caffeine in it. That drink being a normal Brewed Coffee with almost 300mg of caffeine! </a:t>
            </a:r>
          </a:p>
          <a:p>
            <a:pPr marL="342900" indent="-338328" defTabSz="914400">
              <a:lnSpc>
                <a:spcPct val="120000"/>
              </a:lnSpc>
              <a:spcBef>
                <a:spcPts val="500"/>
              </a:spcBef>
              <a:spcAft>
                <a:spcPts val="600"/>
              </a:spcAft>
              <a:buClr>
                <a:schemeClr val="accent6"/>
              </a:buClr>
              <a:buSzPct val="90000"/>
              <a:buFont typeface="Wingdings" panose="05000000000000000000" pitchFamily="2" charset="2"/>
              <a:buChar char="§"/>
            </a:pPr>
            <a:r>
              <a:rPr lang="en-US" sz="1600"/>
              <a:t>When you compare it to something like a Monster with about 86mg of caffeine, it really shows how much is packed inside such a small drink</a:t>
            </a:r>
          </a:p>
        </p:txBody>
      </p:sp>
      <p:pic>
        <p:nvPicPr>
          <p:cNvPr id="5" name="Content Placeholder 4">
            <a:extLst>
              <a:ext uri="{FF2B5EF4-FFF2-40B4-BE49-F238E27FC236}">
                <a16:creationId xmlns:a16="http://schemas.microsoft.com/office/drawing/2014/main" id="{5D78C583-565F-1C97-49CC-F1273885BD35}"/>
              </a:ext>
            </a:extLst>
          </p:cNvPr>
          <p:cNvPicPr>
            <a:picLocks noGrp="1" noChangeAspect="1"/>
          </p:cNvPicPr>
          <p:nvPr>
            <p:ph idx="1"/>
          </p:nvPr>
        </p:nvPicPr>
        <p:blipFill rotWithShape="1">
          <a:blip r:embed="rId5"/>
          <a:srcRect t="3781" r="-4" b="647"/>
          <a:stretch/>
        </p:blipFill>
        <p:spPr>
          <a:xfrm>
            <a:off x="5432992" y="2348778"/>
            <a:ext cx="5532162" cy="387272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3" name="Rectangle 22">
            <a:extLst>
              <a:ext uri="{FF2B5EF4-FFF2-40B4-BE49-F238E27FC236}">
                <a16:creationId xmlns:a16="http://schemas.microsoft.com/office/drawing/2014/main" id="{08CBDCE7-5012-40F9-8D15-A8DB7E1C9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0514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{3941531B-4025-DD47-A0DF-B2B0793E7A5B}tf16401378</Template>
  <TotalTime>341</TotalTime>
  <Words>697</Words>
  <Application>Microsoft Macintosh PowerPoint</Application>
  <PresentationFormat>Widescreen</PresentationFormat>
  <Paragraphs>33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MS Shell Dlg 2</vt:lpstr>
      <vt:lpstr>Wingdings</vt:lpstr>
      <vt:lpstr>Wingdings 3</vt:lpstr>
      <vt:lpstr>Madison</vt:lpstr>
      <vt:lpstr>Starbucks Menu and Nutrition</vt:lpstr>
      <vt:lpstr>The Problem</vt:lpstr>
      <vt:lpstr>Benefits</vt:lpstr>
      <vt:lpstr>Methodology</vt:lpstr>
      <vt:lpstr>Findings/Insights</vt:lpstr>
      <vt:lpstr>Findings/Insights</vt:lpstr>
      <vt:lpstr>Findings/Insights</vt:lpstr>
      <vt:lpstr>Findings/Insights</vt:lpstr>
      <vt:lpstr>Findings/Insights</vt:lpstr>
      <vt:lpstr>Recommendations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Starbucks Menu and Nutrition</dc:title>
  <dc:creator>Reno Sholeh</dc:creator>
  <cp:lastModifiedBy>Reno Sholeh</cp:lastModifiedBy>
  <cp:revision>3</cp:revision>
  <dcterms:created xsi:type="dcterms:W3CDTF">2022-12-01T17:29:50Z</dcterms:created>
  <dcterms:modified xsi:type="dcterms:W3CDTF">2022-12-01T23:15:52Z</dcterms:modified>
</cp:coreProperties>
</file>